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4" r:id="rId4"/>
  </p:sldMasterIdLst>
  <p:notesMasterIdLst>
    <p:notesMasterId r:id="rId18"/>
  </p:notesMasterIdLst>
  <p:handoutMasterIdLst>
    <p:handoutMasterId r:id="rId19"/>
  </p:handoutMasterIdLst>
  <p:sldIdLst>
    <p:sldId id="540" r:id="rId5"/>
    <p:sldId id="558" r:id="rId6"/>
    <p:sldId id="569" r:id="rId7"/>
    <p:sldId id="568" r:id="rId8"/>
    <p:sldId id="566" r:id="rId9"/>
    <p:sldId id="559" r:id="rId10"/>
    <p:sldId id="560" r:id="rId11"/>
    <p:sldId id="562" r:id="rId12"/>
    <p:sldId id="563" r:id="rId13"/>
    <p:sldId id="564" r:id="rId14"/>
    <p:sldId id="570" r:id="rId15"/>
    <p:sldId id="565" r:id="rId16"/>
    <p:sldId id="561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Lato Black" panose="020B0604020202020204" charset="0"/>
      <p:bold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orient="horz" pos="168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0E1"/>
    <a:srgbClr val="9EC84F"/>
    <a:srgbClr val="B8D24C"/>
    <a:srgbClr val="4C5B60"/>
    <a:srgbClr val="76AF3E"/>
    <a:srgbClr val="A2AFB2"/>
    <a:srgbClr val="FFFFFF"/>
    <a:srgbClr val="D8E8EC"/>
    <a:srgbClr val="D3E3E7"/>
    <a:srgbClr val="2EB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0" autoAdjust="0"/>
    <p:restoredTop sz="94927"/>
  </p:normalViewPr>
  <p:slideViewPr>
    <p:cSldViewPr snapToGrid="0" snapToObjects="1">
      <p:cViewPr varScale="1">
        <p:scale>
          <a:sx n="64" d="100"/>
          <a:sy n="64" d="100"/>
        </p:scale>
        <p:origin x="774" y="48"/>
      </p:cViewPr>
      <p:guideLst>
        <p:guide orient="horz" pos="2614"/>
        <p:guide orient="horz" pos="1684"/>
        <p:guide pos="3840"/>
      </p:guideLst>
    </p:cSldViewPr>
  </p:slideViewPr>
  <p:outlineViewPr>
    <p:cViewPr>
      <p:scale>
        <a:sx n="33" d="100"/>
        <a:sy n="33" d="100"/>
      </p:scale>
      <p:origin x="0" y="-336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8" d="100"/>
          <a:sy n="108" d="100"/>
        </p:scale>
        <p:origin x="39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thub\AircraftsRecognition\&#1075;&#1088;&#1072;&#1092;&#1080;&#1082;&#108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Лист1!$D$1:$D$35</c:f>
              <c:numCache>
                <c:formatCode>General</c:formatCode>
                <c:ptCount val="35"/>
                <c:pt idx="0">
                  <c:v>0.5582981415507573</c:v>
                </c:pt>
                <c:pt idx="1">
                  <c:v>0.48348046984284293</c:v>
                </c:pt>
                <c:pt idx="2">
                  <c:v>0.43677356727458339</c:v>
                </c:pt>
                <c:pt idx="3">
                  <c:v>0.37211839582758005</c:v>
                </c:pt>
                <c:pt idx="4">
                  <c:v>0.33255685711139416</c:v>
                </c:pt>
                <c:pt idx="5">
                  <c:v>0.32341993164460886</c:v>
                </c:pt>
                <c:pt idx="6">
                  <c:v>0.27991721180710499</c:v>
                </c:pt>
                <c:pt idx="7">
                  <c:v>0.2227276647028654</c:v>
                </c:pt>
                <c:pt idx="8">
                  <c:v>0.23319148041500984</c:v>
                </c:pt>
                <c:pt idx="9">
                  <c:v>0.19930287811611402</c:v>
                </c:pt>
                <c:pt idx="10">
                  <c:v>0.16450375748284785</c:v>
                </c:pt>
                <c:pt idx="11">
                  <c:v>0.14987809608905789</c:v>
                </c:pt>
                <c:pt idx="12">
                  <c:v>0.13494700512251639</c:v>
                </c:pt>
                <c:pt idx="13">
                  <c:v>0.10666436607026707</c:v>
                </c:pt>
                <c:pt idx="14">
                  <c:v>9.8212980106957087E-2</c:v>
                </c:pt>
                <c:pt idx="15">
                  <c:v>8.8201169941967611E-2</c:v>
                </c:pt>
                <c:pt idx="16">
                  <c:v>9.9459780960031774E-2</c:v>
                </c:pt>
                <c:pt idx="17">
                  <c:v>8.7839534737118613E-2</c:v>
                </c:pt>
                <c:pt idx="18">
                  <c:v>7.100869352639809E-2</c:v>
                </c:pt>
                <c:pt idx="19">
                  <c:v>8.9050999174339271E-2</c:v>
                </c:pt>
                <c:pt idx="20">
                  <c:v>5.5263854220550884E-2</c:v>
                </c:pt>
                <c:pt idx="21">
                  <c:v>4.5556716724024539E-2</c:v>
                </c:pt>
                <c:pt idx="22">
                  <c:v>5.684968370226641E-2</c:v>
                </c:pt>
                <c:pt idx="23">
                  <c:v>4.967224102071837E-2</c:v>
                </c:pt>
                <c:pt idx="24">
                  <c:v>3.4362160174044448E-2</c:v>
                </c:pt>
                <c:pt idx="25">
                  <c:v>3.4264524699033204E-2</c:v>
                </c:pt>
                <c:pt idx="26">
                  <c:v>2.7330870986999618E-2</c:v>
                </c:pt>
                <c:pt idx="27">
                  <c:v>3.3718430053391105E-2</c:v>
                </c:pt>
                <c:pt idx="28">
                  <c:v>4.9189458401813296E-2</c:v>
                </c:pt>
                <c:pt idx="29">
                  <c:v>1.4110647513605464E-2</c:v>
                </c:pt>
                <c:pt idx="30">
                  <c:v>5.0852602724219848E-2</c:v>
                </c:pt>
                <c:pt idx="31">
                  <c:v>4.1189383333240508E-2</c:v>
                </c:pt>
                <c:pt idx="32">
                  <c:v>1.9989383333240508E-2</c:v>
                </c:pt>
                <c:pt idx="33">
                  <c:v>1.1389383333240508E-2</c:v>
                </c:pt>
                <c:pt idx="34">
                  <c:v>3.6789383333240507E-2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DB-403F-99F0-DD38E44E64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7044704"/>
        <c:axId val="1094776080"/>
      </c:lineChart>
      <c:catAx>
        <c:axId val="10970447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94776080"/>
        <c:crosses val="autoZero"/>
        <c:auto val="1"/>
        <c:lblAlgn val="ctr"/>
        <c:lblOffset val="100"/>
        <c:noMultiLvlLbl val="0"/>
      </c:catAx>
      <c:valAx>
        <c:axId val="109477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97044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83956250751677"/>
          <c:y val="7.4872716382150345E-2"/>
          <c:w val="0.71346771512051566"/>
          <c:h val="0.60059754786356179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Лист2!$B$3:$B$5</c:f>
              <c:numCache>
                <c:formatCode>General</c:formatCode>
                <c:ptCount val="3"/>
                <c:pt idx="0">
                  <c:v>5.0999999999999997E-2</c:v>
                </c:pt>
                <c:pt idx="1">
                  <c:v>4.8000000000000001E-2</c:v>
                </c:pt>
                <c:pt idx="2">
                  <c:v>4.7E-2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6B-4C52-9699-F8CBCA908F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302912"/>
        <c:axId val="35978560"/>
      </c:lineChart>
      <c:catAx>
        <c:axId val="35302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/>
                  <a:t>Эпохи дообучения все НС</a:t>
                </a:r>
              </a:p>
            </c:rich>
          </c:tx>
          <c:layout>
            <c:manualLayout>
              <c:xMode val="edge"/>
              <c:yMode val="edge"/>
              <c:x val="0.3609155577250957"/>
              <c:y val="0.87437741603873631"/>
            </c:manualLayout>
          </c:layout>
          <c:overlay val="0"/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35978560"/>
        <c:crosses val="autoZero"/>
        <c:auto val="1"/>
        <c:lblAlgn val="ctr"/>
        <c:lblOffset val="100"/>
        <c:noMultiLvlLbl val="0"/>
      </c:catAx>
      <c:valAx>
        <c:axId val="3597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 algn="ctr" rtl="0">
                  <a:defRPr/>
                </a:pPr>
                <a:r>
                  <a:rPr lang="ru-RU" dirty="0"/>
                  <a:t>Качество классификации </a:t>
                </a:r>
                <a:r>
                  <a:rPr lang="en-US" dirty="0"/>
                  <a:t> </a:t>
                </a:r>
                <a:r>
                  <a:rPr lang="ru-RU" dirty="0"/>
                  <a:t>Р</a:t>
                </a:r>
              </a:p>
            </c:rich>
          </c:tx>
          <c:layout>
            <c:manualLayout>
              <c:xMode val="edge"/>
              <c:yMode val="edge"/>
              <c:x val="4.2836272824387504E-2"/>
              <c:y val="7.4872680934661318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35302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400"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295DF0-588C-470C-B93B-8E0BC3E0BFE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01AF5F9-BF4F-4F15-99F3-95DF5ADCAA75}">
      <dgm:prSet phldrT="[Текст]"/>
      <dgm:spPr/>
      <dgm:t>
        <a:bodyPr/>
        <a:lstStyle/>
        <a:p>
          <a:r>
            <a:rPr lang="ru-RU" dirty="0"/>
            <a:t>Собрат, разметить выборку</a:t>
          </a:r>
        </a:p>
      </dgm:t>
    </dgm:pt>
    <dgm:pt modelId="{0F414288-A6A5-4793-9332-50A9FCC55181}" type="parTrans" cxnId="{6B0E5C47-CE64-470F-80CF-86FA1D8BC6A3}">
      <dgm:prSet/>
      <dgm:spPr/>
      <dgm:t>
        <a:bodyPr/>
        <a:lstStyle/>
        <a:p>
          <a:endParaRPr lang="ru-RU"/>
        </a:p>
      </dgm:t>
    </dgm:pt>
    <dgm:pt modelId="{60E04F4B-024F-4699-B695-EE03CFB93D50}" type="sibTrans" cxnId="{6B0E5C47-CE64-470F-80CF-86FA1D8BC6A3}">
      <dgm:prSet/>
      <dgm:spPr/>
      <dgm:t>
        <a:bodyPr/>
        <a:lstStyle/>
        <a:p>
          <a:endParaRPr lang="ru-RU"/>
        </a:p>
      </dgm:t>
    </dgm:pt>
    <dgm:pt modelId="{C839AE26-81DD-4FBF-B423-F669C44F509F}">
      <dgm:prSet phldrT="[Текст]"/>
      <dgm:spPr/>
      <dgm:t>
        <a:bodyPr/>
        <a:lstStyle/>
        <a:p>
          <a:r>
            <a:rPr lang="ru-RU" dirty="0"/>
            <a:t>+ «натуральность» изображений</a:t>
          </a:r>
        </a:p>
      </dgm:t>
    </dgm:pt>
    <dgm:pt modelId="{85E9527C-3BB4-4D88-9DDF-76D90428D3DA}" type="parTrans" cxnId="{60ADEBC7-B0EA-43BA-B6F1-A7120DB28406}">
      <dgm:prSet/>
      <dgm:spPr/>
      <dgm:t>
        <a:bodyPr/>
        <a:lstStyle/>
        <a:p>
          <a:endParaRPr lang="ru-RU"/>
        </a:p>
      </dgm:t>
    </dgm:pt>
    <dgm:pt modelId="{A9C915D4-BD3F-4AA3-99A3-1B148F812901}" type="sibTrans" cxnId="{60ADEBC7-B0EA-43BA-B6F1-A7120DB28406}">
      <dgm:prSet/>
      <dgm:spPr/>
      <dgm:t>
        <a:bodyPr/>
        <a:lstStyle/>
        <a:p>
          <a:endParaRPr lang="ru-RU"/>
        </a:p>
      </dgm:t>
    </dgm:pt>
    <dgm:pt modelId="{32958A71-5FB6-46C5-8A45-3A8805AA46BA}">
      <dgm:prSet phldrT="[Текст]"/>
      <dgm:spPr/>
      <dgm:t>
        <a:bodyPr/>
        <a:lstStyle/>
        <a:p>
          <a:r>
            <a:rPr lang="ru-RU" dirty="0"/>
            <a:t>-ошибки автоматического сбора- разметки</a:t>
          </a:r>
        </a:p>
      </dgm:t>
    </dgm:pt>
    <dgm:pt modelId="{8E106B1F-A437-4337-A800-26C06A833012}" type="parTrans" cxnId="{863AD29C-E148-4F30-9DB4-85E8DAC11788}">
      <dgm:prSet/>
      <dgm:spPr/>
      <dgm:t>
        <a:bodyPr/>
        <a:lstStyle/>
        <a:p>
          <a:endParaRPr lang="ru-RU"/>
        </a:p>
      </dgm:t>
    </dgm:pt>
    <dgm:pt modelId="{9B79DC18-E215-4421-BECD-62BB5ED36333}" type="sibTrans" cxnId="{863AD29C-E148-4F30-9DB4-85E8DAC11788}">
      <dgm:prSet/>
      <dgm:spPr/>
      <dgm:t>
        <a:bodyPr/>
        <a:lstStyle/>
        <a:p>
          <a:endParaRPr lang="ru-RU"/>
        </a:p>
      </dgm:t>
    </dgm:pt>
    <dgm:pt modelId="{214282C7-54F1-4AE1-A8A6-D7A6375795AF}">
      <dgm:prSet phldrT="[Текст]"/>
      <dgm:spPr/>
      <dgm:t>
        <a:bodyPr/>
        <a:lstStyle/>
        <a:p>
          <a:r>
            <a:rPr lang="ru-RU" dirty="0"/>
            <a:t>сгенерировать выборку на основе </a:t>
          </a:r>
          <a:r>
            <a:rPr lang="en-US" dirty="0"/>
            <a:t>3d</a:t>
          </a:r>
          <a:r>
            <a:rPr lang="ru-RU" dirty="0"/>
            <a:t> модели.</a:t>
          </a:r>
        </a:p>
      </dgm:t>
    </dgm:pt>
    <dgm:pt modelId="{63EB5B95-8A81-4BFC-807D-DADB72F5499A}" type="parTrans" cxnId="{B56C02EE-6C66-44C1-A997-9F228949808A}">
      <dgm:prSet/>
      <dgm:spPr/>
      <dgm:t>
        <a:bodyPr/>
        <a:lstStyle/>
        <a:p>
          <a:endParaRPr lang="ru-RU"/>
        </a:p>
      </dgm:t>
    </dgm:pt>
    <dgm:pt modelId="{8D0AAE79-95E9-4B10-B69F-44CC5CC1E7E6}" type="sibTrans" cxnId="{B56C02EE-6C66-44C1-A997-9F228949808A}">
      <dgm:prSet/>
      <dgm:spPr/>
      <dgm:t>
        <a:bodyPr/>
        <a:lstStyle/>
        <a:p>
          <a:endParaRPr lang="ru-RU"/>
        </a:p>
      </dgm:t>
    </dgm:pt>
    <dgm:pt modelId="{90D19A9D-2AA8-44F3-9C4D-612F2EB3B33B}">
      <dgm:prSet phldrT="[Текст]"/>
      <dgm:spPr/>
      <dgm:t>
        <a:bodyPr/>
        <a:lstStyle/>
        <a:p>
          <a:r>
            <a:rPr lang="ru-RU" dirty="0"/>
            <a:t>+ нет ошибок разметки</a:t>
          </a:r>
        </a:p>
      </dgm:t>
    </dgm:pt>
    <dgm:pt modelId="{F9CAC881-A611-464B-B483-68FE34AFAD23}" type="parTrans" cxnId="{A9E54CBB-A4FD-4138-851B-ABAB368394B6}">
      <dgm:prSet/>
      <dgm:spPr/>
      <dgm:t>
        <a:bodyPr/>
        <a:lstStyle/>
        <a:p>
          <a:endParaRPr lang="ru-RU"/>
        </a:p>
      </dgm:t>
    </dgm:pt>
    <dgm:pt modelId="{8DA466A2-79EA-4226-B04C-7AFBC8488DFC}" type="sibTrans" cxnId="{A9E54CBB-A4FD-4138-851B-ABAB368394B6}">
      <dgm:prSet/>
      <dgm:spPr/>
      <dgm:t>
        <a:bodyPr/>
        <a:lstStyle/>
        <a:p>
          <a:endParaRPr lang="ru-RU"/>
        </a:p>
      </dgm:t>
    </dgm:pt>
    <dgm:pt modelId="{164657E4-B3B3-4B9E-B141-E42984F91F20}">
      <dgm:prSet phldrT="[Текст]"/>
      <dgm:spPr/>
      <dgm:t>
        <a:bodyPr/>
        <a:lstStyle/>
        <a:p>
          <a:r>
            <a:rPr lang="ru-RU" dirty="0"/>
            <a:t>- не полная реалистичность</a:t>
          </a:r>
        </a:p>
      </dgm:t>
    </dgm:pt>
    <dgm:pt modelId="{957FB166-DDD9-4C68-9259-0E396FF1511E}" type="parTrans" cxnId="{168D78E6-F6A6-4747-A57F-ECBED956F27D}">
      <dgm:prSet/>
      <dgm:spPr/>
      <dgm:t>
        <a:bodyPr/>
        <a:lstStyle/>
        <a:p>
          <a:endParaRPr lang="ru-RU"/>
        </a:p>
      </dgm:t>
    </dgm:pt>
    <dgm:pt modelId="{F4841403-8A96-4530-8FED-093490C537E1}" type="sibTrans" cxnId="{168D78E6-F6A6-4747-A57F-ECBED956F27D}">
      <dgm:prSet/>
      <dgm:spPr/>
      <dgm:t>
        <a:bodyPr/>
        <a:lstStyle/>
        <a:p>
          <a:endParaRPr lang="ru-RU"/>
        </a:p>
      </dgm:t>
    </dgm:pt>
    <dgm:pt modelId="{DA9D8C47-F708-4987-814A-CA35A6252D61}">
      <dgm:prSet phldrT="[Текст]"/>
      <dgm:spPr/>
      <dgm:t>
        <a:bodyPr/>
        <a:lstStyle/>
        <a:p>
          <a:r>
            <a:rPr lang="ru-RU" dirty="0"/>
            <a:t>- ограниченность информации (для новых классов объектов изображений может не быть</a:t>
          </a:r>
        </a:p>
      </dgm:t>
    </dgm:pt>
    <dgm:pt modelId="{6AC3E918-E93C-4876-B0CC-6826E4FF5DE2}" type="parTrans" cxnId="{7D7D6C89-55E0-4935-B1FE-0CCC16E52FB2}">
      <dgm:prSet/>
      <dgm:spPr/>
      <dgm:t>
        <a:bodyPr/>
        <a:lstStyle/>
        <a:p>
          <a:endParaRPr lang="ru-RU"/>
        </a:p>
      </dgm:t>
    </dgm:pt>
    <dgm:pt modelId="{C4B70EC0-21AF-4E95-A985-A0F61A29C143}" type="sibTrans" cxnId="{7D7D6C89-55E0-4935-B1FE-0CCC16E52FB2}">
      <dgm:prSet/>
      <dgm:spPr/>
      <dgm:t>
        <a:bodyPr/>
        <a:lstStyle/>
        <a:p>
          <a:endParaRPr lang="ru-RU"/>
        </a:p>
      </dgm:t>
    </dgm:pt>
    <dgm:pt modelId="{7BF75DD4-E14D-468E-B575-409D0880EA3B}">
      <dgm:prSet phldrT="[Текст]"/>
      <dgm:spPr/>
      <dgm:t>
        <a:bodyPr/>
        <a:lstStyle/>
        <a:p>
          <a:endParaRPr lang="ru-RU" dirty="0"/>
        </a:p>
      </dgm:t>
    </dgm:pt>
    <dgm:pt modelId="{344A7452-D955-4103-802D-6D6EA262DB65}" type="parTrans" cxnId="{BDF1DB36-5844-482E-8E81-63ADE4DBE6C9}">
      <dgm:prSet/>
      <dgm:spPr/>
      <dgm:t>
        <a:bodyPr/>
        <a:lstStyle/>
        <a:p>
          <a:endParaRPr lang="ru-RU"/>
        </a:p>
      </dgm:t>
    </dgm:pt>
    <dgm:pt modelId="{3C392EE8-C896-4737-BE7F-F3562F64641E}" type="sibTrans" cxnId="{BDF1DB36-5844-482E-8E81-63ADE4DBE6C9}">
      <dgm:prSet/>
      <dgm:spPr/>
      <dgm:t>
        <a:bodyPr/>
        <a:lstStyle/>
        <a:p>
          <a:endParaRPr lang="ru-RU"/>
        </a:p>
      </dgm:t>
    </dgm:pt>
    <dgm:pt modelId="{DED46C5D-1563-44E0-A366-0B047E6BBF58}">
      <dgm:prSet phldrT="[Текст]"/>
      <dgm:spPr/>
      <dgm:t>
        <a:bodyPr/>
        <a:lstStyle/>
        <a:p>
          <a:r>
            <a:rPr lang="ru-RU" dirty="0"/>
            <a:t>- необходимо создание 3</a:t>
          </a:r>
          <a:r>
            <a:rPr lang="en-US" dirty="0"/>
            <a:t>d </a:t>
          </a:r>
          <a:r>
            <a:rPr lang="ru-RU" dirty="0"/>
            <a:t>моделей</a:t>
          </a:r>
        </a:p>
      </dgm:t>
    </dgm:pt>
    <dgm:pt modelId="{B974F675-56E3-4090-BB3C-B81BB875D739}" type="parTrans" cxnId="{EFF52322-6598-48C7-9DF3-0BB56FE88C4E}">
      <dgm:prSet/>
      <dgm:spPr/>
      <dgm:t>
        <a:bodyPr/>
        <a:lstStyle/>
        <a:p>
          <a:endParaRPr lang="ru-RU"/>
        </a:p>
      </dgm:t>
    </dgm:pt>
    <dgm:pt modelId="{D9820F11-BEAE-45CE-98E3-A7BD61519C94}" type="sibTrans" cxnId="{EFF52322-6598-48C7-9DF3-0BB56FE88C4E}">
      <dgm:prSet/>
      <dgm:spPr/>
      <dgm:t>
        <a:bodyPr/>
        <a:lstStyle/>
        <a:p>
          <a:endParaRPr lang="ru-RU"/>
        </a:p>
      </dgm:t>
    </dgm:pt>
    <dgm:pt modelId="{257A6FB3-EB53-4957-A40C-328827C7A920}">
      <dgm:prSet phldrT="[Текст]"/>
      <dgm:spPr/>
      <dgm:t>
        <a:bodyPr/>
        <a:lstStyle/>
        <a:p>
          <a:r>
            <a:rPr lang="ru-RU" b="1" dirty="0"/>
            <a:t>? Будет ли модель работать на реальных объектах?</a:t>
          </a:r>
        </a:p>
      </dgm:t>
    </dgm:pt>
    <dgm:pt modelId="{0E9BF295-5BFB-449D-A2ED-E61A5FD6222F}" type="parTrans" cxnId="{1E6968EA-5BEB-47D3-A123-A1F9E52FFCE0}">
      <dgm:prSet/>
      <dgm:spPr/>
      <dgm:t>
        <a:bodyPr/>
        <a:lstStyle/>
        <a:p>
          <a:endParaRPr lang="ru-RU"/>
        </a:p>
      </dgm:t>
    </dgm:pt>
    <dgm:pt modelId="{424B0EB7-223E-4820-A9A7-97293214240E}" type="sibTrans" cxnId="{1E6968EA-5BEB-47D3-A123-A1F9E52FFCE0}">
      <dgm:prSet/>
      <dgm:spPr/>
      <dgm:t>
        <a:bodyPr/>
        <a:lstStyle/>
        <a:p>
          <a:endParaRPr lang="ru-RU"/>
        </a:p>
      </dgm:t>
    </dgm:pt>
    <dgm:pt modelId="{A1330F88-4DC7-46B4-98A2-933D5E4C1EF2}" type="pres">
      <dgm:prSet presAssocID="{7A295DF0-588C-470C-B93B-8E0BC3E0BFEF}" presName="Name0" presStyleCnt="0">
        <dgm:presLayoutVars>
          <dgm:dir/>
          <dgm:animLvl val="lvl"/>
          <dgm:resizeHandles val="exact"/>
        </dgm:presLayoutVars>
      </dgm:prSet>
      <dgm:spPr/>
    </dgm:pt>
    <dgm:pt modelId="{7A11F5BD-5CCC-4656-9F3F-484273B232F0}" type="pres">
      <dgm:prSet presAssocID="{601AF5F9-BF4F-4F15-99F3-95DF5ADCAA75}" presName="composite" presStyleCnt="0"/>
      <dgm:spPr/>
    </dgm:pt>
    <dgm:pt modelId="{AF0A5B1F-0856-4921-B916-9D94E56C3A60}" type="pres">
      <dgm:prSet presAssocID="{601AF5F9-BF4F-4F15-99F3-95DF5ADCAA7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C73B21E-1E17-4509-9A80-969088F9B358}" type="pres">
      <dgm:prSet presAssocID="{601AF5F9-BF4F-4F15-99F3-95DF5ADCAA75}" presName="desTx" presStyleLbl="alignAccFollowNode1" presStyleIdx="0" presStyleCnt="2">
        <dgm:presLayoutVars>
          <dgm:bulletEnabled val="1"/>
        </dgm:presLayoutVars>
      </dgm:prSet>
      <dgm:spPr/>
    </dgm:pt>
    <dgm:pt modelId="{A715C82C-3C99-420E-936E-F72D92F77B03}" type="pres">
      <dgm:prSet presAssocID="{60E04F4B-024F-4699-B695-EE03CFB93D50}" presName="space" presStyleCnt="0"/>
      <dgm:spPr/>
    </dgm:pt>
    <dgm:pt modelId="{79C5F53E-4EAF-4494-A874-8641B38F90D4}" type="pres">
      <dgm:prSet presAssocID="{214282C7-54F1-4AE1-A8A6-D7A6375795AF}" presName="composite" presStyleCnt="0"/>
      <dgm:spPr/>
    </dgm:pt>
    <dgm:pt modelId="{9285D710-B33F-49D0-9538-1EEFBB86AD0A}" type="pres">
      <dgm:prSet presAssocID="{214282C7-54F1-4AE1-A8A6-D7A6375795A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F089F41-FEA1-4A7D-9FC9-FA9A41701035}" type="pres">
      <dgm:prSet presAssocID="{214282C7-54F1-4AE1-A8A6-D7A6375795A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F52322-6598-48C7-9DF3-0BB56FE88C4E}" srcId="{214282C7-54F1-4AE1-A8A6-D7A6375795AF}" destId="{DED46C5D-1563-44E0-A366-0B047E6BBF58}" srcOrd="3" destOrd="0" parTransId="{B974F675-56E3-4090-BB3C-B81BB875D739}" sibTransId="{D9820F11-BEAE-45CE-98E3-A7BD61519C94}"/>
    <dgm:cxn modelId="{BDF1DB36-5844-482E-8E81-63ADE4DBE6C9}" srcId="{214282C7-54F1-4AE1-A8A6-D7A6375795AF}" destId="{7BF75DD4-E14D-468E-B575-409D0880EA3B}" srcOrd="1" destOrd="0" parTransId="{344A7452-D955-4103-802D-6D6EA262DB65}" sibTransId="{3C392EE8-C896-4737-BE7F-F3562F64641E}"/>
    <dgm:cxn modelId="{A080E63C-916A-47C0-8813-A08765294402}" type="presOf" srcId="{32958A71-5FB6-46C5-8A45-3A8805AA46BA}" destId="{6C73B21E-1E17-4509-9A80-969088F9B358}" srcOrd="0" destOrd="1" presId="urn:microsoft.com/office/officeart/2005/8/layout/hList1"/>
    <dgm:cxn modelId="{9D06EF5D-5E4A-4DF6-8FF6-79A01193FE4D}" type="presOf" srcId="{DA9D8C47-F708-4987-814A-CA35A6252D61}" destId="{6C73B21E-1E17-4509-9A80-969088F9B358}" srcOrd="0" destOrd="2" presId="urn:microsoft.com/office/officeart/2005/8/layout/hList1"/>
    <dgm:cxn modelId="{6B0E5C47-CE64-470F-80CF-86FA1D8BC6A3}" srcId="{7A295DF0-588C-470C-B93B-8E0BC3E0BFEF}" destId="{601AF5F9-BF4F-4F15-99F3-95DF5ADCAA75}" srcOrd="0" destOrd="0" parTransId="{0F414288-A6A5-4793-9332-50A9FCC55181}" sibTransId="{60E04F4B-024F-4699-B695-EE03CFB93D50}"/>
    <dgm:cxn modelId="{B7FF824B-4E88-4258-87FC-D76139F707FF}" type="presOf" srcId="{214282C7-54F1-4AE1-A8A6-D7A6375795AF}" destId="{9285D710-B33F-49D0-9538-1EEFBB86AD0A}" srcOrd="0" destOrd="0" presId="urn:microsoft.com/office/officeart/2005/8/layout/hList1"/>
    <dgm:cxn modelId="{BAAE3D81-A945-4C36-8E28-C8680DF98D71}" type="presOf" srcId="{DED46C5D-1563-44E0-A366-0B047E6BBF58}" destId="{4F089F41-FEA1-4A7D-9FC9-FA9A41701035}" srcOrd="0" destOrd="3" presId="urn:microsoft.com/office/officeart/2005/8/layout/hList1"/>
    <dgm:cxn modelId="{0348DB87-3AE3-4751-B84F-0767D044D7E8}" type="presOf" srcId="{7A295DF0-588C-470C-B93B-8E0BC3E0BFEF}" destId="{A1330F88-4DC7-46B4-98A2-933D5E4C1EF2}" srcOrd="0" destOrd="0" presId="urn:microsoft.com/office/officeart/2005/8/layout/hList1"/>
    <dgm:cxn modelId="{7D7D6C89-55E0-4935-B1FE-0CCC16E52FB2}" srcId="{601AF5F9-BF4F-4F15-99F3-95DF5ADCAA75}" destId="{DA9D8C47-F708-4987-814A-CA35A6252D61}" srcOrd="2" destOrd="0" parTransId="{6AC3E918-E93C-4876-B0CC-6826E4FF5DE2}" sibTransId="{C4B70EC0-21AF-4E95-A985-A0F61A29C143}"/>
    <dgm:cxn modelId="{DEB5FD89-5B66-4914-9997-CC1BAD9DE661}" type="presOf" srcId="{C839AE26-81DD-4FBF-B423-F669C44F509F}" destId="{6C73B21E-1E17-4509-9A80-969088F9B358}" srcOrd="0" destOrd="0" presId="urn:microsoft.com/office/officeart/2005/8/layout/hList1"/>
    <dgm:cxn modelId="{FD724694-7FEB-499B-BAF9-90D3AF86D25E}" type="presOf" srcId="{164657E4-B3B3-4B9E-B141-E42984F91F20}" destId="{4F089F41-FEA1-4A7D-9FC9-FA9A41701035}" srcOrd="0" destOrd="2" presId="urn:microsoft.com/office/officeart/2005/8/layout/hList1"/>
    <dgm:cxn modelId="{3BCF849B-6C67-42D0-A526-75B5ACC41BB1}" type="presOf" srcId="{601AF5F9-BF4F-4F15-99F3-95DF5ADCAA75}" destId="{AF0A5B1F-0856-4921-B916-9D94E56C3A60}" srcOrd="0" destOrd="0" presId="urn:microsoft.com/office/officeart/2005/8/layout/hList1"/>
    <dgm:cxn modelId="{863AD29C-E148-4F30-9DB4-85E8DAC11788}" srcId="{601AF5F9-BF4F-4F15-99F3-95DF5ADCAA75}" destId="{32958A71-5FB6-46C5-8A45-3A8805AA46BA}" srcOrd="1" destOrd="0" parTransId="{8E106B1F-A437-4337-A800-26C06A833012}" sibTransId="{9B79DC18-E215-4421-BECD-62BB5ED36333}"/>
    <dgm:cxn modelId="{A9E54CBB-A4FD-4138-851B-ABAB368394B6}" srcId="{214282C7-54F1-4AE1-A8A6-D7A6375795AF}" destId="{90D19A9D-2AA8-44F3-9C4D-612F2EB3B33B}" srcOrd="0" destOrd="0" parTransId="{F9CAC881-A611-464B-B483-68FE34AFAD23}" sibTransId="{8DA466A2-79EA-4226-B04C-7AFBC8488DFC}"/>
    <dgm:cxn modelId="{C85C82C1-6509-4C58-BE83-42EFE5C5251F}" type="presOf" srcId="{90D19A9D-2AA8-44F3-9C4D-612F2EB3B33B}" destId="{4F089F41-FEA1-4A7D-9FC9-FA9A41701035}" srcOrd="0" destOrd="0" presId="urn:microsoft.com/office/officeart/2005/8/layout/hList1"/>
    <dgm:cxn modelId="{A9B29EC2-A959-420B-93A4-79C2345DF3CC}" type="presOf" srcId="{257A6FB3-EB53-4957-A40C-328827C7A920}" destId="{4F089F41-FEA1-4A7D-9FC9-FA9A41701035}" srcOrd="0" destOrd="4" presId="urn:microsoft.com/office/officeart/2005/8/layout/hList1"/>
    <dgm:cxn modelId="{60ADEBC7-B0EA-43BA-B6F1-A7120DB28406}" srcId="{601AF5F9-BF4F-4F15-99F3-95DF5ADCAA75}" destId="{C839AE26-81DD-4FBF-B423-F669C44F509F}" srcOrd="0" destOrd="0" parTransId="{85E9527C-3BB4-4D88-9DDF-76D90428D3DA}" sibTransId="{A9C915D4-BD3F-4AA3-99A3-1B148F812901}"/>
    <dgm:cxn modelId="{C33ADDE5-F0A3-48DF-A4B1-2D29FD7010A6}" type="presOf" srcId="{7BF75DD4-E14D-468E-B575-409D0880EA3B}" destId="{4F089F41-FEA1-4A7D-9FC9-FA9A41701035}" srcOrd="0" destOrd="1" presId="urn:microsoft.com/office/officeart/2005/8/layout/hList1"/>
    <dgm:cxn modelId="{168D78E6-F6A6-4747-A57F-ECBED956F27D}" srcId="{214282C7-54F1-4AE1-A8A6-D7A6375795AF}" destId="{164657E4-B3B3-4B9E-B141-E42984F91F20}" srcOrd="2" destOrd="0" parTransId="{957FB166-DDD9-4C68-9259-0E396FF1511E}" sibTransId="{F4841403-8A96-4530-8FED-093490C537E1}"/>
    <dgm:cxn modelId="{1E6968EA-5BEB-47D3-A123-A1F9E52FFCE0}" srcId="{214282C7-54F1-4AE1-A8A6-D7A6375795AF}" destId="{257A6FB3-EB53-4957-A40C-328827C7A920}" srcOrd="4" destOrd="0" parTransId="{0E9BF295-5BFB-449D-A2ED-E61A5FD6222F}" sibTransId="{424B0EB7-223E-4820-A9A7-97293214240E}"/>
    <dgm:cxn modelId="{B56C02EE-6C66-44C1-A997-9F228949808A}" srcId="{7A295DF0-588C-470C-B93B-8E0BC3E0BFEF}" destId="{214282C7-54F1-4AE1-A8A6-D7A6375795AF}" srcOrd="1" destOrd="0" parTransId="{63EB5B95-8A81-4BFC-807D-DADB72F5499A}" sibTransId="{8D0AAE79-95E9-4B10-B69F-44CC5CC1E7E6}"/>
    <dgm:cxn modelId="{053DD2BA-FC39-4E15-B123-AFC6BFBE6C98}" type="presParOf" srcId="{A1330F88-4DC7-46B4-98A2-933D5E4C1EF2}" destId="{7A11F5BD-5CCC-4656-9F3F-484273B232F0}" srcOrd="0" destOrd="0" presId="urn:microsoft.com/office/officeart/2005/8/layout/hList1"/>
    <dgm:cxn modelId="{52089CC6-CAD0-4FE9-8F1E-9EC1C2A78276}" type="presParOf" srcId="{7A11F5BD-5CCC-4656-9F3F-484273B232F0}" destId="{AF0A5B1F-0856-4921-B916-9D94E56C3A60}" srcOrd="0" destOrd="0" presId="urn:microsoft.com/office/officeart/2005/8/layout/hList1"/>
    <dgm:cxn modelId="{0E960F23-4388-4F0F-9577-E5D6433D5086}" type="presParOf" srcId="{7A11F5BD-5CCC-4656-9F3F-484273B232F0}" destId="{6C73B21E-1E17-4509-9A80-969088F9B358}" srcOrd="1" destOrd="0" presId="urn:microsoft.com/office/officeart/2005/8/layout/hList1"/>
    <dgm:cxn modelId="{6AC49439-78CB-4E00-9C39-8995F8E06DC0}" type="presParOf" srcId="{A1330F88-4DC7-46B4-98A2-933D5E4C1EF2}" destId="{A715C82C-3C99-420E-936E-F72D92F77B03}" srcOrd="1" destOrd="0" presId="urn:microsoft.com/office/officeart/2005/8/layout/hList1"/>
    <dgm:cxn modelId="{C6A817B2-B952-4087-8C1F-B083149ED98A}" type="presParOf" srcId="{A1330F88-4DC7-46B4-98A2-933D5E4C1EF2}" destId="{79C5F53E-4EAF-4494-A874-8641B38F90D4}" srcOrd="2" destOrd="0" presId="urn:microsoft.com/office/officeart/2005/8/layout/hList1"/>
    <dgm:cxn modelId="{2C8C8A2D-FC23-4814-AEE4-7B8B821ACBC8}" type="presParOf" srcId="{79C5F53E-4EAF-4494-A874-8641B38F90D4}" destId="{9285D710-B33F-49D0-9538-1EEFBB86AD0A}" srcOrd="0" destOrd="0" presId="urn:microsoft.com/office/officeart/2005/8/layout/hList1"/>
    <dgm:cxn modelId="{DA423B1E-D52D-4D72-A496-C4AC1ADAA3BC}" type="presParOf" srcId="{79C5F53E-4EAF-4494-A874-8641B38F90D4}" destId="{4F089F41-FEA1-4A7D-9FC9-FA9A417010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A5B1F-0856-4921-B916-9D94E56C3A60}">
      <dsp:nvSpPr>
        <dsp:cNvPr id="0" name=""/>
        <dsp:cNvSpPr/>
      </dsp:nvSpPr>
      <dsp:spPr>
        <a:xfrm>
          <a:off x="52" y="28724"/>
          <a:ext cx="4994337" cy="778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Собрат, разметить выборку</a:t>
          </a:r>
        </a:p>
      </dsp:txBody>
      <dsp:txXfrm>
        <a:off x="52" y="28724"/>
        <a:ext cx="4994337" cy="778916"/>
      </dsp:txXfrm>
    </dsp:sp>
    <dsp:sp modelId="{6C73B21E-1E17-4509-9A80-969088F9B358}">
      <dsp:nvSpPr>
        <dsp:cNvPr id="0" name=""/>
        <dsp:cNvSpPr/>
      </dsp:nvSpPr>
      <dsp:spPr>
        <a:xfrm>
          <a:off x="52" y="807641"/>
          <a:ext cx="4994337" cy="22589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+ «натуральность» изображений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-ошибки автоматического сбора- разметки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ограниченность информации (для новых классов объектов изображений может не быть</a:t>
          </a:r>
        </a:p>
      </dsp:txBody>
      <dsp:txXfrm>
        <a:off x="52" y="807641"/>
        <a:ext cx="4994337" cy="2258963"/>
      </dsp:txXfrm>
    </dsp:sp>
    <dsp:sp modelId="{9285D710-B33F-49D0-9538-1EEFBB86AD0A}">
      <dsp:nvSpPr>
        <dsp:cNvPr id="0" name=""/>
        <dsp:cNvSpPr/>
      </dsp:nvSpPr>
      <dsp:spPr>
        <a:xfrm>
          <a:off x="5693597" y="28724"/>
          <a:ext cx="4994337" cy="778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сгенерировать выборку на основе </a:t>
          </a:r>
          <a:r>
            <a:rPr lang="en-US" sz="2100" kern="1200" dirty="0"/>
            <a:t>3d</a:t>
          </a:r>
          <a:r>
            <a:rPr lang="ru-RU" sz="2100" kern="1200" dirty="0"/>
            <a:t> модели.</a:t>
          </a:r>
        </a:p>
      </dsp:txBody>
      <dsp:txXfrm>
        <a:off x="5693597" y="28724"/>
        <a:ext cx="4994337" cy="778916"/>
      </dsp:txXfrm>
    </dsp:sp>
    <dsp:sp modelId="{4F089F41-FEA1-4A7D-9FC9-FA9A41701035}">
      <dsp:nvSpPr>
        <dsp:cNvPr id="0" name=""/>
        <dsp:cNvSpPr/>
      </dsp:nvSpPr>
      <dsp:spPr>
        <a:xfrm>
          <a:off x="5693597" y="807641"/>
          <a:ext cx="4994337" cy="22589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+ нет ошибок разметки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не полная реалистичность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необходимо создание 3</a:t>
          </a:r>
          <a:r>
            <a:rPr lang="en-US" sz="2100" kern="1200" dirty="0"/>
            <a:t>d </a:t>
          </a:r>
          <a:r>
            <a:rPr lang="ru-RU" sz="2100" kern="1200" dirty="0"/>
            <a:t>моделей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/>
            <a:t>? Будет ли модель работать на реальных объектах?</a:t>
          </a:r>
        </a:p>
      </dsp:txBody>
      <dsp:txXfrm>
        <a:off x="5693597" y="807641"/>
        <a:ext cx="4994337" cy="2258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0.69371</cdr:x>
      <cdr:y>0.07071</cdr:y>
    </cdr:from>
    <cdr:to>
      <cdr:x>0.74813</cdr:x>
      <cdr:y>0.18693</cdr:y>
    </cdr:to>
    <cdr:sp macro="" textlink="">
      <cdr:nvSpPr>
        <cdr:cNvPr id="3" name="TextBox 8">
          <a:extLst xmlns:a="http://schemas.openxmlformats.org/drawingml/2006/main">
            <a:ext uri="{FF2B5EF4-FFF2-40B4-BE49-F238E27FC236}">
              <a16:creationId xmlns:a16="http://schemas.microsoft.com/office/drawing/2014/main" id="{77C0C55D-33DF-43A1-9D84-B9852D371D8E}"/>
            </a:ext>
          </a:extLst>
        </cdr:cNvPr>
        <cdr:cNvSpPr txBox="1"/>
      </cdr:nvSpPr>
      <cdr:spPr>
        <a:xfrm xmlns:a="http://schemas.openxmlformats.org/drawingml/2006/main">
          <a:off x="5786340" y="224727"/>
          <a:ext cx="45397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ru-RU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dirty="0"/>
            <a:t>O2</a:t>
          </a:r>
          <a:endParaRPr lang="ru-RU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748BB75-38D8-864B-BB9A-9D09CE996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2DA304-3D43-9F4C-80E1-1976396B28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C51CB-0C9A-3445-82BB-DF84BB95E3E6}" type="datetimeFigureOut">
              <a:rPr lang="ru-RU" smtClean="0"/>
              <a:t>26.09.2019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FF1A7E-9738-614C-AB66-17E5558EBB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2B0996-8FFC-1745-9CC4-911293BDBE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9AB3F-6B98-7548-A985-0B55FFF3294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574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BB56B-260D-E845-9A9B-2CCA763A596F}" type="datetimeFigureOut">
              <a:rPr lang="ru-RU" smtClean="0"/>
              <a:t>26.09.2019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0D9FF-1E11-E845-B1C5-BCE6F5E04F9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878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 txBox="1">
            <a:spLocks/>
          </p:cNvSpPr>
          <p:nvPr userDrawn="1"/>
        </p:nvSpPr>
        <p:spPr>
          <a:xfrm>
            <a:off x="2033516" y="6181256"/>
            <a:ext cx="83711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400" b="0" i="0" kern="1200">
                <a:solidFill>
                  <a:srgbClr val="A2AFB2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rgbClr val="76AF3E"/>
                </a:solidFill>
              </a:rPr>
              <a:t>|</a:t>
            </a:r>
            <a:r>
              <a:rPr lang="ru-RU" dirty="0">
                <a:solidFill>
                  <a:srgbClr val="76AF3E"/>
                </a:solidFill>
              </a:rPr>
              <a:t> </a:t>
            </a:r>
            <a:fld id="{740DD4F2-5AF5-1544-A7A5-DD17EA85F4C9}" type="slidenum">
              <a:rPr lang="ru-RU" smtClean="0">
                <a:solidFill>
                  <a:srgbClr val="76AF3E"/>
                </a:solidFill>
              </a:rPr>
              <a:pPr/>
              <a:t>‹#›</a:t>
            </a:fld>
            <a:endParaRPr lang="ru-RU" dirty="0">
              <a:solidFill>
                <a:srgbClr val="76AF3E"/>
              </a:solidFill>
            </a:endParaRPr>
          </a:p>
        </p:txBody>
      </p:sp>
      <p:pic>
        <p:nvPicPr>
          <p:cNvPr id="13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6152037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70F124B-D5C6-3148-A758-E88AE0112B10}"/>
              </a:ext>
            </a:extLst>
          </p:cNvPr>
          <p:cNvCxnSpPr/>
          <p:nvPr userDrawn="1"/>
        </p:nvCxnSpPr>
        <p:spPr>
          <a:xfrm>
            <a:off x="-38399" y="1442793"/>
            <a:ext cx="816274" cy="0"/>
          </a:xfrm>
          <a:prstGeom prst="line">
            <a:avLst/>
          </a:prstGeom>
          <a:ln>
            <a:solidFill>
              <a:srgbClr val="76A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0E4F9-4165-624F-90A0-69889174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3"/>
          <p:cNvSpPr txBox="1">
            <a:spLocks/>
          </p:cNvSpPr>
          <p:nvPr userDrawn="1"/>
        </p:nvSpPr>
        <p:spPr>
          <a:xfrm>
            <a:off x="2033516" y="6181256"/>
            <a:ext cx="83711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400" b="0" i="0" kern="1200">
                <a:solidFill>
                  <a:srgbClr val="A2AFB2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rgbClr val="76AF3E"/>
                </a:solidFill>
              </a:rPr>
              <a:t>|</a:t>
            </a:r>
            <a:r>
              <a:rPr lang="ru-RU" dirty="0">
                <a:solidFill>
                  <a:srgbClr val="76AF3E"/>
                </a:solidFill>
              </a:rPr>
              <a:t> </a:t>
            </a:r>
            <a:fld id="{740DD4F2-5AF5-1544-A7A5-DD17EA85F4C9}" type="slidenum">
              <a:rPr lang="ru-RU" smtClean="0">
                <a:solidFill>
                  <a:srgbClr val="76AF3E"/>
                </a:solidFill>
              </a:rPr>
              <a:pPr/>
              <a:t>‹#›</a:t>
            </a:fld>
            <a:endParaRPr lang="ru-RU" dirty="0">
              <a:solidFill>
                <a:srgbClr val="76AF3E"/>
              </a:solidFill>
            </a:endParaRPr>
          </a:p>
        </p:txBody>
      </p:sp>
      <p:pic>
        <p:nvPicPr>
          <p:cNvPr id="6" name="Изображение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6152037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1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70F124B-D5C6-3148-A758-E88AE0112B10}"/>
              </a:ext>
            </a:extLst>
          </p:cNvPr>
          <p:cNvCxnSpPr/>
          <p:nvPr userDrawn="1"/>
        </p:nvCxnSpPr>
        <p:spPr>
          <a:xfrm>
            <a:off x="-38399" y="1442793"/>
            <a:ext cx="816274" cy="0"/>
          </a:xfrm>
          <a:prstGeom prst="line">
            <a:avLst/>
          </a:prstGeom>
          <a:ln>
            <a:solidFill>
              <a:srgbClr val="76A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0E4F9-4165-624F-90A0-69889174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3"/>
          <p:cNvSpPr txBox="1">
            <a:spLocks/>
          </p:cNvSpPr>
          <p:nvPr userDrawn="1"/>
        </p:nvSpPr>
        <p:spPr>
          <a:xfrm>
            <a:off x="2033516" y="6181256"/>
            <a:ext cx="83711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400" b="0" i="0" kern="1200">
                <a:solidFill>
                  <a:srgbClr val="A2AFB2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rgbClr val="76AF3E"/>
                </a:solidFill>
              </a:rPr>
              <a:t>|</a:t>
            </a:r>
            <a:r>
              <a:rPr lang="ru-RU" dirty="0">
                <a:solidFill>
                  <a:srgbClr val="76AF3E"/>
                </a:solidFill>
              </a:rPr>
              <a:t> </a:t>
            </a:r>
            <a:fld id="{740DD4F2-5AF5-1544-A7A5-DD17EA85F4C9}" type="slidenum">
              <a:rPr lang="ru-RU" smtClean="0">
                <a:solidFill>
                  <a:srgbClr val="76AF3E"/>
                </a:solidFill>
              </a:rPr>
              <a:pPr/>
              <a:t>‹#›</a:t>
            </a:fld>
            <a:endParaRPr lang="ru-RU" dirty="0">
              <a:solidFill>
                <a:srgbClr val="76AF3E"/>
              </a:solidFill>
            </a:endParaRPr>
          </a:p>
        </p:txBody>
      </p:sp>
      <p:pic>
        <p:nvPicPr>
          <p:cNvPr id="9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6152037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6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ark_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17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1" y="0"/>
            <a:ext cx="12191999" cy="650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585217" y="147828"/>
            <a:ext cx="430953" cy="325120"/>
          </a:xfrm>
          <a:custGeom>
            <a:avLst/>
            <a:gdLst/>
            <a:ahLst/>
            <a:cxnLst/>
            <a:rect l="l" t="t" r="r" b="b"/>
            <a:pathLst>
              <a:path w="323215" h="325120">
                <a:moveTo>
                  <a:pt x="161544" y="0"/>
                </a:moveTo>
                <a:lnTo>
                  <a:pt x="118599" y="5796"/>
                </a:lnTo>
                <a:lnTo>
                  <a:pt x="80009" y="22154"/>
                </a:lnTo>
                <a:lnTo>
                  <a:pt x="47315" y="47529"/>
                </a:lnTo>
                <a:lnTo>
                  <a:pt x="22055" y="80376"/>
                </a:lnTo>
                <a:lnTo>
                  <a:pt x="5770" y="119150"/>
                </a:lnTo>
                <a:lnTo>
                  <a:pt x="0" y="162305"/>
                </a:lnTo>
                <a:lnTo>
                  <a:pt x="5770" y="205461"/>
                </a:lnTo>
                <a:lnTo>
                  <a:pt x="22055" y="244235"/>
                </a:lnTo>
                <a:lnTo>
                  <a:pt x="47315" y="277082"/>
                </a:lnTo>
                <a:lnTo>
                  <a:pt x="80010" y="302457"/>
                </a:lnTo>
                <a:lnTo>
                  <a:pt x="118599" y="318815"/>
                </a:lnTo>
                <a:lnTo>
                  <a:pt x="161544" y="324612"/>
                </a:lnTo>
                <a:lnTo>
                  <a:pt x="204488" y="318815"/>
                </a:lnTo>
                <a:lnTo>
                  <a:pt x="243078" y="302457"/>
                </a:lnTo>
                <a:lnTo>
                  <a:pt x="275772" y="277082"/>
                </a:lnTo>
                <a:lnTo>
                  <a:pt x="301032" y="244235"/>
                </a:lnTo>
                <a:lnTo>
                  <a:pt x="317317" y="205461"/>
                </a:lnTo>
                <a:lnTo>
                  <a:pt x="323088" y="162305"/>
                </a:lnTo>
                <a:lnTo>
                  <a:pt x="317317" y="119150"/>
                </a:lnTo>
                <a:lnTo>
                  <a:pt x="301032" y="80376"/>
                </a:lnTo>
                <a:lnTo>
                  <a:pt x="275772" y="47529"/>
                </a:lnTo>
                <a:lnTo>
                  <a:pt x="243078" y="22154"/>
                </a:lnTo>
                <a:lnTo>
                  <a:pt x="204488" y="5796"/>
                </a:lnTo>
                <a:lnTo>
                  <a:pt x="161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579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94B8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73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аздел_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B2510BF-60D3-A042-83F4-0C322F1DE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631" y="4123283"/>
            <a:ext cx="10636738" cy="2311400"/>
          </a:xfrm>
        </p:spPr>
        <p:txBody>
          <a:bodyPr tIns="0" bIns="0" anchor="b">
            <a:noAutofit/>
          </a:bodyPr>
          <a:lstStyle>
            <a:lvl1pPr>
              <a:lnSpc>
                <a:spcPts val="6000"/>
              </a:lnSpc>
              <a:defRPr sz="8000" b="1" i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485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04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rgbClr val="4C5B60"/>
          </a:solidFill>
          <a:latin typeface="Lato Black" charset="0"/>
          <a:ea typeface="Lato Black" charset="0"/>
          <a:cs typeface="Lato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0">
          <p15:clr>
            <a:srgbClr val="F26B43"/>
          </p15:clr>
        </p15:guide>
        <p15:guide id="2" pos="7174">
          <p15:clr>
            <a:srgbClr val="F26B43"/>
          </p15:clr>
        </p15:guide>
        <p15:guide id="3" orient="horz" pos="4042">
          <p15:clr>
            <a:srgbClr val="F26B43"/>
          </p15:clr>
        </p15:guide>
        <p15:guide id="4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9.jpg"/><Relationship Id="rId7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2.jpg"/><Relationship Id="rId10" Type="http://schemas.openxmlformats.org/officeDocument/2006/relationships/image" Target="../media/image26.jpg"/><Relationship Id="rId4" Type="http://schemas.openxmlformats.org/officeDocument/2006/relationships/image" Target="../media/image21.jp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11.jpg"/><Relationship Id="rId4" Type="http://schemas.openxmlformats.org/officeDocument/2006/relationships/image" Target="../media/image22.jpg"/><Relationship Id="rId9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neHorseman/images-web-crawler" TargetMode="External"/><Relationship Id="rId2" Type="http://schemas.openxmlformats.org/officeDocument/2006/relationships/hyperlink" Target="https://github.com/piero10/AircraftsRecogn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iero10/AircraftsRecognition/tree/master/source%20articles" TargetMode="External"/><Relationship Id="rId5" Type="http://schemas.openxmlformats.org/officeDocument/2006/relationships/hyperlink" Target="https://arxiv.org/pdf/1412.7122.pdf" TargetMode="External"/><Relationship Id="rId4" Type="http://schemas.openxmlformats.org/officeDocument/2006/relationships/hyperlink" Target="https://arxiv.org/pdf/1808.02595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B07E95-EF6C-4625-BE06-E15934220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9CAAB0-C1FA-4287-B056-29C1A1ED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797F5-EB1B-6243-A61D-0FE76DC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98" y="854439"/>
            <a:ext cx="10866131" cy="31704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ru-RU" sz="6000" dirty="0"/>
            </a:br>
            <a:r>
              <a:rPr lang="en-US" sz="6000" dirty="0"/>
              <a:t>CV. </a:t>
            </a:r>
            <a:br>
              <a:rPr lang="ru-RU" sz="6000" dirty="0"/>
            </a:br>
            <a:r>
              <a:rPr lang="ru-RU" sz="6000" dirty="0"/>
              <a:t>Использование 3d моделей </a:t>
            </a:r>
            <a:br>
              <a:rPr lang="ru-RU" sz="6000" dirty="0"/>
            </a:br>
            <a:r>
              <a:rPr lang="ru-RU" sz="6000" dirty="0"/>
              <a:t>для генерации обучающей выборки</a:t>
            </a:r>
          </a:p>
        </p:txBody>
      </p:sp>
    </p:spTree>
    <p:extLst>
      <p:ext uri="{BB962C8B-B14F-4D97-AF65-F5344CB8AC3E}">
        <p14:creationId xmlns:p14="http://schemas.microsoft.com/office/powerpoint/2010/main" val="224052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C995D1-D430-40E7-B4FF-261E70819D33}"/>
              </a:ext>
            </a:extLst>
          </p:cNvPr>
          <p:cNvSpPr/>
          <p:nvPr/>
        </p:nvSpPr>
        <p:spPr>
          <a:xfrm>
            <a:off x="515685" y="1372000"/>
            <a:ext cx="6658155" cy="148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O1</a:t>
            </a:r>
            <a:endParaRPr lang="ru-RU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Итого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2710485" y="618965"/>
                <a:ext cx="3217291" cy="716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485" y="618965"/>
                <a:ext cx="3217291" cy="716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19447"/>
              </p:ext>
            </p:extLst>
          </p:nvPr>
        </p:nvGraphicFramePr>
        <p:xfrm>
          <a:off x="1210702" y="1565437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4400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293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20 изображений </a:t>
                      </a:r>
                      <a:r>
                        <a:rPr lang="en-US" dirty="0"/>
                        <a:t>F15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</a:t>
                      </a:r>
                      <a:r>
                        <a:rPr lang="ru-RU" dirty="0"/>
                        <a:t>изображение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F16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09002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10" y="4943944"/>
            <a:ext cx="2109990" cy="14041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971" y="663987"/>
            <a:ext cx="2291898" cy="15708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2" y="663987"/>
            <a:ext cx="1570804" cy="15708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2" y="2309047"/>
            <a:ext cx="2619375" cy="1743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2BF36F-92DC-4E0F-B721-5995C77FD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5372" y="4126378"/>
            <a:ext cx="2614613" cy="174307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внешний, небо, транспорт, летит&#10;&#10;Автоматически созданное описание">
            <a:extLst>
              <a:ext uri="{FF2B5EF4-FFF2-40B4-BE49-F238E27FC236}">
                <a16:creationId xmlns:a16="http://schemas.microsoft.com/office/drawing/2014/main" id="{CCA91A96-6FF1-42C7-9997-4D401476C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451736" y="2942092"/>
            <a:ext cx="2532178" cy="1266089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внешний, снег, плоский, небо&#10;&#10;Автоматически созданное описание">
            <a:extLst>
              <a:ext uri="{FF2B5EF4-FFF2-40B4-BE49-F238E27FC236}">
                <a16:creationId xmlns:a16="http://schemas.microsoft.com/office/drawing/2014/main" id="{5E628C8D-3848-4130-B981-CBFE7C072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371" y="5956691"/>
            <a:ext cx="2614613" cy="1404101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ранспорт, воздушное судно,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AF8840DA-0BCA-4A74-B00B-10E59890B0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4780" y="6450764"/>
            <a:ext cx="2800350" cy="1628775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8776E43-9F55-4752-AC90-0DDCDA7FC541}"/>
              </a:ext>
            </a:extLst>
          </p:cNvPr>
          <p:cNvSpPr/>
          <p:nvPr/>
        </p:nvSpPr>
        <p:spPr>
          <a:xfrm>
            <a:off x="515684" y="2976341"/>
            <a:ext cx="6658155" cy="1388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O2</a:t>
            </a:r>
            <a:endParaRPr lang="ru-RU" sz="2400" dirty="0"/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757BEC17-5B82-4B35-8021-6D91E2E2A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615940"/>
              </p:ext>
            </p:extLst>
          </p:nvPr>
        </p:nvGraphicFramePr>
        <p:xfrm>
          <a:off x="1210702" y="3144094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4400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293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20 изображений </a:t>
                      </a:r>
                      <a:r>
                        <a:rPr lang="en-US" dirty="0"/>
                        <a:t>F15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</a:t>
                      </a:r>
                      <a:r>
                        <a:rPr lang="ru-RU" dirty="0"/>
                        <a:t>изображение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F16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09002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98247FB-768B-4994-9BA9-3BEA7F7CB8F1}"/>
              </a:ext>
            </a:extLst>
          </p:cNvPr>
          <p:cNvSpPr/>
          <p:nvPr/>
        </p:nvSpPr>
        <p:spPr>
          <a:xfrm>
            <a:off x="515685" y="4480691"/>
            <a:ext cx="6658155" cy="1388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O3</a:t>
            </a:r>
            <a:endParaRPr lang="ru-RU" sz="2400" dirty="0"/>
          </a:p>
        </p:txBody>
      </p:sp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2EB26663-E3B2-4728-B5F5-3E5B2E6C1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401615"/>
              </p:ext>
            </p:extLst>
          </p:nvPr>
        </p:nvGraphicFramePr>
        <p:xfrm>
          <a:off x="1210703" y="4648444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4400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293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20 изображений </a:t>
                      </a:r>
                      <a:r>
                        <a:rPr lang="en-US" dirty="0"/>
                        <a:t>F15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</a:t>
                      </a:r>
                      <a:r>
                        <a:rPr lang="ru-RU" dirty="0"/>
                        <a:t>изображение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F16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43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Итого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10" y="4943944"/>
            <a:ext cx="2109990" cy="14041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971" y="663987"/>
            <a:ext cx="2291898" cy="15708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2" y="663987"/>
            <a:ext cx="1570804" cy="15708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2" y="2309047"/>
            <a:ext cx="2619375" cy="174307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93DEC8C-F269-4400-8293-0C328FBE471B}"/>
              </a:ext>
            </a:extLst>
          </p:cNvPr>
          <p:cNvSpPr/>
          <p:nvPr/>
        </p:nvSpPr>
        <p:spPr>
          <a:xfrm>
            <a:off x="1116531" y="1440491"/>
            <a:ext cx="49794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в общем это работает</a:t>
            </a:r>
          </a:p>
          <a:p>
            <a:pPr marL="285750" indent="-285750" algn="just">
              <a:buFontTx/>
              <a:buChar char="-"/>
            </a:pPr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low level cues problem</a:t>
            </a: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не нужно много изображений – нужно разнообразие</a:t>
            </a:r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2BF36F-92DC-4E0F-B721-5995C77FD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372" y="4126378"/>
            <a:ext cx="2614613" cy="174307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внешний, небо, транспорт, летит&#10;&#10;Автоматически созданное описание">
            <a:extLst>
              <a:ext uri="{FF2B5EF4-FFF2-40B4-BE49-F238E27FC236}">
                <a16:creationId xmlns:a16="http://schemas.microsoft.com/office/drawing/2014/main" id="{CCA91A96-6FF1-42C7-9997-4D401476C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451736" y="2942092"/>
            <a:ext cx="2532178" cy="1266089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внешний, снег, плоский, небо&#10;&#10;Автоматически созданное описание">
            <a:extLst>
              <a:ext uri="{FF2B5EF4-FFF2-40B4-BE49-F238E27FC236}">
                <a16:creationId xmlns:a16="http://schemas.microsoft.com/office/drawing/2014/main" id="{5E628C8D-3848-4130-B981-CBFE7C072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371" y="5956691"/>
            <a:ext cx="2614613" cy="1404101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ранспорт, воздушное судно,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AF8840DA-0BCA-4A74-B00B-10E59890B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780" y="6450764"/>
            <a:ext cx="28003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 err="1"/>
              <a:t>Дообучение</a:t>
            </a:r>
            <a:r>
              <a:rPr lang="ru-RU" dirty="0"/>
              <a:t>. Этап 2.</a:t>
            </a:r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342035640"/>
              </p:ext>
            </p:extLst>
          </p:nvPr>
        </p:nvGraphicFramePr>
        <p:xfrm>
          <a:off x="718364" y="2242208"/>
          <a:ext cx="5654040" cy="2712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18616" y="1262160"/>
            <a:ext cx="9031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Дообучение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всей сети.</a:t>
            </a:r>
          </a:p>
          <a:p>
            <a:endParaRPr lang="ru-RU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2 эпохи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дообучения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всей сети, 10 000 изображений  (1000 – валидация)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18616" y="5134175"/>
            <a:ext cx="10158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Intel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Core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i7-4700, 8 Гб ОЗУ, видеокарта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NVidia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GeForce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GT 512 Мб. Полный цикл обучения (35 (80 уточнить!!!) эпох обучения последнего слоя и 2 эпохи обучения всей сети) заняло 40 часов. </a:t>
            </a:r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4B7CA32-2183-4BCA-B464-9448402AA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313103"/>
              </p:ext>
            </p:extLst>
          </p:nvPr>
        </p:nvGraphicFramePr>
        <p:xfrm>
          <a:off x="6611164" y="3147270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4400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293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20 изображений </a:t>
                      </a:r>
                      <a:r>
                        <a:rPr lang="en-US" dirty="0"/>
                        <a:t>F15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</a:t>
                      </a:r>
                      <a:r>
                        <a:rPr lang="ru-RU" dirty="0"/>
                        <a:t>изображение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F16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26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>
            <a:extLst>
              <a:ext uri="{FF2B5EF4-FFF2-40B4-BE49-F238E27FC236}">
                <a16:creationId xmlns:a16="http://schemas.microsoft.com/office/drawing/2014/main" id="{B7DEC72D-83BE-4E82-A7B9-8018E02F4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748" y="4016258"/>
            <a:ext cx="1090356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ru-RU" sz="2800" dirty="0">
                <a:cs typeface="Lato" panose="020F0502020204030203" pitchFamily="34" charset="0"/>
              </a:rPr>
              <a:t>Code sources, 3d models, rendered images (part), article, presentation </a:t>
            </a:r>
            <a:r>
              <a:rPr lang="en-US" altLang="ru-RU" sz="2800" dirty="0" err="1">
                <a:cs typeface="Lato" panose="020F0502020204030203" pitchFamily="34" charset="0"/>
              </a:rPr>
              <a:t>e.t.c</a:t>
            </a:r>
            <a:r>
              <a:rPr lang="en-US" altLang="ru-RU" sz="2800" dirty="0">
                <a:cs typeface="Lato" panose="020F0502020204030203" pitchFamily="34" charset="0"/>
              </a:rPr>
              <a:t>:</a:t>
            </a:r>
          </a:p>
          <a:p>
            <a:pPr algn="just"/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  <a:hlinkClick r:id="rId2"/>
              </a:rPr>
              <a:t>https://github.com/piero10/AircraftsRecognition</a:t>
            </a:r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61558" y="219359"/>
            <a:ext cx="10444642" cy="310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References</a:t>
            </a:r>
          </a:p>
          <a:p>
            <a:endParaRPr lang="en-US" sz="32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>
                <a:hlinkClick r:id="rId3"/>
              </a:rPr>
              <a:t>Images collector https://github.com/amineHorseman/images-web-crawler</a:t>
            </a:r>
            <a:endParaRPr lang="en-US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/>
              <a:t>A Semi-Supervised Data Augmentation Approach using 3D Graphical Engines </a:t>
            </a:r>
            <a:r>
              <a:rPr lang="ru-RU" dirty="0">
                <a:hlinkClick r:id="rId4"/>
              </a:rPr>
              <a:t>https://arxiv.org/pdf/1808.02595.pdf</a:t>
            </a:r>
            <a:endParaRPr lang="en-US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/>
              <a:t>Learning Deep Object Detectors from 3D Models </a:t>
            </a:r>
            <a:r>
              <a:rPr lang="en-US" dirty="0">
                <a:hlinkClick r:id="rId5"/>
              </a:rPr>
              <a:t>https://arxiv.org/pdf/1412.7122.pdf</a:t>
            </a:r>
            <a:endParaRPr lang="en-US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  <a:hlinkClick r:id="rId6"/>
              </a:rPr>
              <a:t>https://github.com/piero10/AircraftsRecognition/tree/master/source%20articles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0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181" y="1277358"/>
            <a:ext cx="7955638" cy="3954209"/>
          </a:xfrm>
        </p:spPr>
        <p:txBody>
          <a:bodyPr/>
          <a:lstStyle/>
          <a:p>
            <a:r>
              <a:rPr lang="ru-RU" sz="4000" dirty="0"/>
              <a:t>Задача</a:t>
            </a:r>
            <a:br>
              <a:rPr lang="ru-RU" sz="4000" dirty="0"/>
            </a:br>
            <a:r>
              <a:rPr lang="ru-RU" sz="2800" dirty="0"/>
              <a:t>	- р</a:t>
            </a:r>
            <a:r>
              <a:rPr lang="ru-RU" altLang="ru-RU" sz="2800" dirty="0"/>
              <a:t>азличать типы ЛА</a:t>
            </a:r>
            <a:br>
              <a:rPr lang="ru-RU" altLang="ru-RU" sz="4000" dirty="0"/>
            </a:br>
            <a:br>
              <a:rPr lang="ru-RU" altLang="ru-RU" sz="4000" dirty="0"/>
            </a:br>
            <a:r>
              <a:rPr lang="ru-RU" sz="4000" dirty="0"/>
              <a:t>Проблема</a:t>
            </a:r>
            <a:br>
              <a:rPr lang="ru-RU" sz="4000" dirty="0"/>
            </a:br>
            <a:r>
              <a:rPr lang="ru-RU" sz="2800" dirty="0"/>
              <a:t>	</a:t>
            </a:r>
            <a:r>
              <a:rPr lang="ru-RU" sz="2800" b="0" dirty="0"/>
              <a:t>- нет размеченной выборки</a:t>
            </a:r>
            <a:br>
              <a:rPr lang="en-US" sz="2800" b="0" dirty="0"/>
            </a:br>
            <a:r>
              <a:rPr lang="en-US" sz="2800" b="0" dirty="0"/>
              <a:t>	</a:t>
            </a:r>
            <a:endParaRPr lang="ru-RU" sz="2800" b="0" dirty="0"/>
          </a:p>
        </p:txBody>
      </p:sp>
    </p:spTree>
    <p:extLst>
      <p:ext uri="{BB962C8B-B14F-4D97-AF65-F5344CB8AC3E}">
        <p14:creationId xmlns:p14="http://schemas.microsoft.com/office/powerpoint/2010/main" val="3295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60" y="325484"/>
            <a:ext cx="10564071" cy="2470182"/>
          </a:xfrm>
        </p:spPr>
        <p:txBody>
          <a:bodyPr/>
          <a:lstStyle/>
          <a:p>
            <a:pPr fontAlgn="base"/>
            <a:r>
              <a:rPr lang="ru-RU" sz="4000" dirty="0"/>
              <a:t>Аугментация</a:t>
            </a:r>
            <a:br>
              <a:rPr lang="en-US" sz="4000" dirty="0"/>
            </a:br>
            <a:br>
              <a:rPr lang="en-US" sz="1800" dirty="0"/>
            </a:br>
            <a:r>
              <a:rPr lang="en-US" sz="1800" dirty="0"/>
              <a:t>- I</a:t>
            </a:r>
            <a:r>
              <a:rPr lang="en-US" sz="1800" b="0" dirty="0"/>
              <a:t>mage Data Augmentation</a:t>
            </a:r>
            <a:br>
              <a:rPr lang="en-US" sz="1800" b="0" dirty="0"/>
            </a:br>
            <a:r>
              <a:rPr lang="en-US" sz="1800" b="0" dirty="0"/>
              <a:t>- Sample Image</a:t>
            </a:r>
            <a:br>
              <a:rPr lang="en-US" sz="1800" b="0" dirty="0"/>
            </a:br>
            <a:r>
              <a:rPr lang="en-US" sz="1800" b="0" dirty="0"/>
              <a:t>- Image Augmentation With </a:t>
            </a:r>
            <a:r>
              <a:rPr lang="en-US" sz="1800" b="0" dirty="0" err="1"/>
              <a:t>ImageDataGenerator</a:t>
            </a:r>
            <a:br>
              <a:rPr lang="en-US" sz="1800" b="0" dirty="0"/>
            </a:br>
            <a:r>
              <a:rPr lang="en-US" sz="1800" b="0" dirty="0"/>
              <a:t>- Horizontal and Vertical Shift/Flip Augmentation</a:t>
            </a:r>
            <a:br>
              <a:rPr lang="en-US" sz="1800" b="0" dirty="0"/>
            </a:br>
            <a:r>
              <a:rPr lang="en-US" sz="1800" b="0" dirty="0"/>
              <a:t>- Random Rotation/ Brightness/ Zoom Augmentation</a:t>
            </a:r>
            <a:br>
              <a:rPr lang="en-US" sz="2400" b="0" dirty="0"/>
            </a:br>
            <a:endParaRPr lang="ru-RU" sz="2400" b="0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CCCC37DF-77AA-4A53-8FB9-BEBB362F6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855200"/>
              </p:ext>
            </p:extLst>
          </p:nvPr>
        </p:nvGraphicFramePr>
        <p:xfrm>
          <a:off x="831953" y="2713220"/>
          <a:ext cx="10687987" cy="309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08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бинарной классификации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37" y="1919157"/>
            <a:ext cx="2505075" cy="18356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2" y="1919157"/>
            <a:ext cx="2758501" cy="1835657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777876" y="979620"/>
            <a:ext cx="1404263" cy="9395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2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f15</a:t>
            </a:r>
            <a:endParaRPr lang="ru-RU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835827" y="1011752"/>
            <a:ext cx="1404263" cy="87709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2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f16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1" y="3961664"/>
            <a:ext cx="2768611" cy="18256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3961664"/>
            <a:ext cx="2619375" cy="17430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37" y="3971188"/>
            <a:ext cx="2647950" cy="17240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32"/>
          <a:stretch/>
        </p:blipFill>
        <p:spPr>
          <a:xfrm>
            <a:off x="9448988" y="1919157"/>
            <a:ext cx="2426638" cy="15144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03"/>
          <a:stretch/>
        </p:blipFill>
        <p:spPr>
          <a:xfrm>
            <a:off x="9606149" y="3961664"/>
            <a:ext cx="2269476" cy="16859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3" y="1919157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3ds </a:t>
            </a:r>
            <a:r>
              <a:rPr lang="ru-RU" dirty="0" err="1"/>
              <a:t>Max</a:t>
            </a:r>
            <a:r>
              <a:rPr lang="ru-RU" dirty="0"/>
              <a:t> 2016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14401" y="1153882"/>
            <a:ext cx="7694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https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://</a:t>
            </a:r>
            <a:r>
              <a:rPr lang="en-US" u="sng" dirty="0" err="1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github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com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</a:t>
            </a:r>
            <a:r>
              <a:rPr lang="en-US" u="sng" dirty="0" err="1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piero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10/</a:t>
            </a:r>
            <a:r>
              <a:rPr lang="en-US" u="sng" dirty="0" err="1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AircraftsRecognition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</a:t>
            </a:r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tree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</a:t>
            </a:r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master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</a:t>
            </a:r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models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7880" t="22812" r="11961" b="30414"/>
          <a:stretch/>
        </p:blipFill>
        <p:spPr>
          <a:xfrm>
            <a:off x="2558006" y="3382320"/>
            <a:ext cx="7644769" cy="323958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14401" y="1627994"/>
            <a:ext cx="859549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 модели (с подвеской </a:t>
            </a:r>
            <a:r>
              <a:rPr lang="en-US" dirty="0"/>
              <a:t>/ </a:t>
            </a:r>
            <a:r>
              <a:rPr lang="ru-RU" dirty="0"/>
              <a:t>без подвески т.е. всего 4 модели)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3 фонов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5 вариантов раскраски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«реалистичные шумы» </a:t>
            </a:r>
            <a:r>
              <a:rPr lang="en-US" dirty="0"/>
              <a:t>(</a:t>
            </a:r>
            <a:r>
              <a:rPr lang="ru-RU" dirty="0"/>
              <a:t>размытие, гауссовский шум)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поворот по трем осям по 15 градусов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Всего порядка 180 000 изображения для каждого типа ЛА ( не все использовались)</a:t>
            </a:r>
          </a:p>
        </p:txBody>
      </p:sp>
    </p:spTree>
    <p:extLst>
      <p:ext uri="{BB962C8B-B14F-4D97-AF65-F5344CB8AC3E}">
        <p14:creationId xmlns:p14="http://schemas.microsoft.com/office/powerpoint/2010/main" val="103656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>
            <a:extLst>
              <a:ext uri="{FF2B5EF4-FFF2-40B4-BE49-F238E27FC236}">
                <a16:creationId xmlns:a16="http://schemas.microsoft.com/office/drawing/2014/main" id="{B7DEC72D-83BE-4E82-A7B9-8018E02F4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788" y="1706723"/>
            <a:ext cx="97947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- Берем готовую</a:t>
            </a:r>
          </a:p>
          <a:p>
            <a:pPr algn="just"/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- Срезаем последний слой</a:t>
            </a:r>
          </a:p>
          <a:p>
            <a:pPr algn="just"/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- Формируем новый</a:t>
            </a:r>
          </a:p>
          <a:p>
            <a:pPr marL="285750" indent="-285750" algn="just">
              <a:buFontTx/>
              <a:buChar char="-"/>
            </a:pPr>
            <a:r>
              <a:rPr lang="ru-RU" altLang="ru-RU" dirty="0" err="1">
                <a:latin typeface="Lato" panose="020F0502020204030203" pitchFamily="34" charset="0"/>
                <a:cs typeface="Lato" panose="020F0502020204030203" pitchFamily="34" charset="0"/>
              </a:rPr>
              <a:t>Дообучаем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 последний слой , если есть время и (или)</a:t>
            </a:r>
          </a:p>
          <a:p>
            <a:pPr marL="285750" indent="-285750" algn="just">
              <a:buFontTx/>
              <a:buChar char="-"/>
            </a:pP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 деньги –</a:t>
            </a:r>
            <a:r>
              <a:rPr lang="ru-RU" altLang="ru-RU" dirty="0" err="1">
                <a:latin typeface="Lato" panose="020F0502020204030203" pitchFamily="34" charset="0"/>
                <a:cs typeface="Lato" panose="020F0502020204030203" pitchFamily="34" charset="0"/>
              </a:rPr>
              <a:t>дообучаем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 ее целиком</a:t>
            </a:r>
          </a:p>
          <a:p>
            <a:pPr marL="285750" indent="-285750" algn="just">
              <a:buFontTx/>
              <a:buChar char="-"/>
            </a:pP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Inception V3</a:t>
            </a:r>
          </a:p>
          <a:p>
            <a:pPr marL="285750" indent="-285750" algn="just">
              <a:buFontTx/>
              <a:buChar char="-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VGG (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какая-то)</a:t>
            </a:r>
          </a:p>
          <a:p>
            <a:pPr marL="285750" indent="-285750" algn="just">
              <a:buFontTx/>
              <a:buChar char="-"/>
            </a:pPr>
            <a:r>
              <a:rPr lang="en-US" altLang="ru-RU" dirty="0" err="1">
                <a:latin typeface="Lato" panose="020F0502020204030203" pitchFamily="34" charset="0"/>
                <a:cs typeface="Lato" panose="020F0502020204030203" pitchFamily="34" charset="0"/>
              </a:rPr>
              <a:t>ResNet</a:t>
            </a: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34</a:t>
            </a: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50, </a:t>
            </a: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100, 200)</a:t>
            </a: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Как мы делаем когда хотим </a:t>
            </a:r>
            <a:r>
              <a:rPr lang="en-US" dirty="0"/>
              <a:t>CV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A6D02-9AF3-44CB-9219-3937056FD7F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6" t="3000" r="5719"/>
          <a:stretch/>
        </p:blipFill>
        <p:spPr bwMode="auto">
          <a:xfrm>
            <a:off x="6862299" y="964840"/>
            <a:ext cx="5108028" cy="581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246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А вдруг и так работает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72341"/>
              </p:ext>
            </p:extLst>
          </p:nvPr>
        </p:nvGraphicFramePr>
        <p:xfrm>
          <a:off x="1459191" y="4109699"/>
          <a:ext cx="8204497" cy="1746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084">
                  <a:extLst>
                    <a:ext uri="{9D8B030D-6E8A-4147-A177-3AD203B41FA5}">
                      <a16:colId xmlns:a16="http://schemas.microsoft.com/office/drawing/2014/main" val="2875248297"/>
                    </a:ext>
                  </a:extLst>
                </a:gridCol>
                <a:gridCol w="3222413">
                  <a:extLst>
                    <a:ext uri="{9D8B030D-6E8A-4147-A177-3AD203B41FA5}">
                      <a16:colId xmlns:a16="http://schemas.microsoft.com/office/drawing/2014/main" val="2211094848"/>
                    </a:ext>
                  </a:extLst>
                </a:gridCol>
              </a:tblGrid>
              <a:tr h="6169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класс объекта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Вероятность присутствия объекта 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 изображении (</a:t>
                      </a:r>
                      <a:r>
                        <a:rPr lang="en-US" sz="1600" dirty="0">
                          <a:effectLst/>
                        </a:rPr>
                        <a:t>ResNet50)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837672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«</a:t>
                      </a:r>
                      <a:r>
                        <a:rPr lang="en-US" sz="1600" dirty="0">
                          <a:effectLst/>
                        </a:rPr>
                        <a:t>warplane</a:t>
                      </a:r>
                      <a:r>
                        <a:rPr lang="ru-RU" sz="1600" dirty="0">
                          <a:effectLst/>
                        </a:rPr>
                        <a:t>»(военный самолет)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4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51230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«</a:t>
                      </a:r>
                      <a:r>
                        <a:rPr lang="en-US" sz="1600" dirty="0">
                          <a:effectLst/>
                        </a:rPr>
                        <a:t>civilian aircraft</a:t>
                      </a:r>
                      <a:r>
                        <a:rPr lang="ru-RU" sz="1600" dirty="0">
                          <a:effectLst/>
                        </a:rPr>
                        <a:t>» (гражданский летательный аппарат)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4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6377603"/>
                  </a:ext>
                </a:extLst>
              </a:tr>
              <a:tr h="3722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«</a:t>
                      </a:r>
                      <a:r>
                        <a:rPr lang="en-US" sz="1600" dirty="0">
                          <a:effectLst/>
                        </a:rPr>
                        <a:t>other</a:t>
                      </a:r>
                      <a:r>
                        <a:rPr lang="ru-RU" sz="1600" dirty="0">
                          <a:effectLst/>
                        </a:rPr>
                        <a:t>» (прочие)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4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&lt;0.01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0997046"/>
                  </a:ext>
                </a:extLst>
              </a:tr>
            </a:tbl>
          </a:graphicData>
        </a:graphic>
      </p:graphicFrame>
      <p:pic>
        <p:nvPicPr>
          <p:cNvPr id="5" name="Рисунок 4" descr="C:\Users\semen\AppData\Local\Microsoft\Windows\INetCache\Content.Word\3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8671"/>
          <a:stretch/>
        </p:blipFill>
        <p:spPr bwMode="auto">
          <a:xfrm>
            <a:off x="5354743" y="1928818"/>
            <a:ext cx="2143591" cy="216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238329" y="1561880"/>
            <a:ext cx="598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Inception  </a:t>
            </a:r>
            <a:r>
              <a:rPr lang="ru-RU" dirty="0"/>
              <a:t>знает </a:t>
            </a:r>
            <a:r>
              <a:rPr lang="en-US" dirty="0"/>
              <a:t>120</a:t>
            </a:r>
            <a:r>
              <a:rPr lang="ru-RU" dirty="0"/>
              <a:t> собачьих пород, но не знает самолеты</a:t>
            </a:r>
          </a:p>
        </p:txBody>
      </p:sp>
    </p:spTree>
    <p:extLst>
      <p:ext uri="{BB962C8B-B14F-4D97-AF65-F5344CB8AC3E}">
        <p14:creationId xmlns:p14="http://schemas.microsoft.com/office/powerpoint/2010/main" val="32226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en-US" dirty="0"/>
              <a:t>PCA </a:t>
            </a:r>
            <a:r>
              <a:rPr lang="ru-RU" dirty="0"/>
              <a:t>проекция последнего слоя (1000-</a:t>
            </a:r>
            <a:r>
              <a:rPr lang="en-US" dirty="0"/>
              <a:t>&gt;2)</a:t>
            </a:r>
            <a:endParaRPr lang="ru-RU" dirty="0"/>
          </a:p>
        </p:txBody>
      </p:sp>
      <p:pic>
        <p:nvPicPr>
          <p:cNvPr id="6" name="Рисунок 5" descr="C:\Users\semen\AppData\Local\Microsoft\Windows\INetCache\Content.Word\plot_pc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471" y="1449389"/>
            <a:ext cx="5191395" cy="3524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D52F1-3977-4A31-9E65-40F9116E8E8E}"/>
              </a:ext>
            </a:extLst>
          </p:cNvPr>
          <p:cNvSpPr txBox="1"/>
          <p:nvPr/>
        </p:nvSpPr>
        <p:spPr>
          <a:xfrm>
            <a:off x="2932080" y="5146762"/>
            <a:ext cx="5920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600 сгенерированных изображений выбранных случайно</a:t>
            </a:r>
            <a:r>
              <a:rPr lang="en-US" dirty="0"/>
              <a:t>.</a:t>
            </a:r>
          </a:p>
          <a:p>
            <a:endParaRPr lang="ru-RU" dirty="0"/>
          </a:p>
          <a:p>
            <a:r>
              <a:rPr lang="ru-RU" dirty="0"/>
              <a:t>Красные – </a:t>
            </a:r>
            <a:r>
              <a:rPr lang="en-US" dirty="0"/>
              <a:t>f15</a:t>
            </a:r>
          </a:p>
          <a:p>
            <a:r>
              <a:rPr lang="ru-RU" dirty="0"/>
              <a:t>Синие  - </a:t>
            </a:r>
            <a:r>
              <a:rPr lang="en-US" dirty="0"/>
              <a:t>f16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09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 err="1"/>
              <a:t>Дообучение</a:t>
            </a:r>
            <a:r>
              <a:rPr lang="ru-RU" dirty="0"/>
              <a:t>. Этап 1.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7876" y="1221795"/>
            <a:ext cx="109264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Замораживаем веса всех нейронов, кроме нейронов последнего, еще не обученного слоя. Проводим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80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эпох обучения.</a:t>
            </a:r>
          </a:p>
          <a:p>
            <a:endParaRPr lang="ru-RU" dirty="0">
              <a:latin typeface="Arial" panose="020B0604020202020204" pitchFamily="34" charset="0"/>
            </a:endParaRPr>
          </a:p>
          <a:p>
            <a:r>
              <a:rPr lang="ru-RU" dirty="0"/>
              <a:t>Каждая эпоха по </a:t>
            </a:r>
            <a:r>
              <a:rPr lang="en-US" dirty="0"/>
              <a:t>1</a:t>
            </a:r>
            <a:r>
              <a:rPr lang="ru-RU" dirty="0"/>
              <a:t>000 случайно выбранным изображениям. При этом из каждого изображения (которые имеют размер 300х300 пикселей) брался случайный участок 224х224 пикселя, а затем изображение поворачивалось на случайный угол (0-150). </a:t>
            </a:r>
          </a:p>
          <a:p>
            <a:r>
              <a:rPr lang="ru-RU" dirty="0"/>
              <a:t>Валидация по 400 изображениям</a:t>
            </a:r>
            <a:r>
              <a:rPr lang="en-US" dirty="0"/>
              <a:t> (</a:t>
            </a:r>
            <a:r>
              <a:rPr lang="ru-RU" dirty="0"/>
              <a:t>сгенерированным), выбирались случайно.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ru-RU" dirty="0">
              <a:latin typeface="Arial" panose="020B0604020202020204" pitchFamily="34" charset="0"/>
            </a:endParaRP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77FC085F-3C28-4A65-ABFF-4C965AD832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5076407"/>
              </p:ext>
            </p:extLst>
          </p:nvPr>
        </p:nvGraphicFramePr>
        <p:xfrm>
          <a:off x="2226040" y="3028393"/>
          <a:ext cx="8341167" cy="3178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6384B8E-D80D-46C5-ADD4-0919E6D23CCF}"/>
              </a:ext>
            </a:extLst>
          </p:cNvPr>
          <p:cNvCxnSpPr/>
          <p:nvPr/>
        </p:nvCxnSpPr>
        <p:spPr>
          <a:xfrm flipV="1">
            <a:off x="5761604" y="3515426"/>
            <a:ext cx="0" cy="1805890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DF94216-0120-4A75-8979-7108E37BF84A}"/>
              </a:ext>
            </a:extLst>
          </p:cNvPr>
          <p:cNvCxnSpPr/>
          <p:nvPr/>
        </p:nvCxnSpPr>
        <p:spPr>
          <a:xfrm flipV="1">
            <a:off x="8003786" y="3515426"/>
            <a:ext cx="0" cy="1805890"/>
          </a:xfrm>
          <a:prstGeom prst="line">
            <a:avLst/>
          </a:prstGeom>
          <a:ln w="38100"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5CD1CC6-2626-4F6E-B28E-89CD9649A53D}"/>
              </a:ext>
            </a:extLst>
          </p:cNvPr>
          <p:cNvCxnSpPr/>
          <p:nvPr/>
        </p:nvCxnSpPr>
        <p:spPr>
          <a:xfrm flipV="1">
            <a:off x="10345004" y="3553005"/>
            <a:ext cx="0" cy="1805890"/>
          </a:xfrm>
          <a:prstGeom prst="line">
            <a:avLst/>
          </a:prstGeom>
          <a:ln w="38100"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C0C55D-33DF-43A1-9D84-B9852D371D8E}"/>
              </a:ext>
            </a:extLst>
          </p:cNvPr>
          <p:cNvSpPr txBox="1"/>
          <p:nvPr/>
        </p:nvSpPr>
        <p:spPr>
          <a:xfrm>
            <a:off x="5770199" y="325312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58D66-C222-4C78-B4AA-2C41CF01512B}"/>
              </a:ext>
            </a:extLst>
          </p:cNvPr>
          <p:cNvSpPr txBox="1"/>
          <p:nvPr/>
        </p:nvSpPr>
        <p:spPr>
          <a:xfrm>
            <a:off x="10340222" y="325312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6817820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630386AAA03F949BFFBCD92081B6113" ma:contentTypeVersion="2" ma:contentTypeDescription="Создание документа." ma:contentTypeScope="" ma:versionID="df3e082012d11aa13c7b61cc086f89e5">
  <xsd:schema xmlns:xsd="http://www.w3.org/2001/XMLSchema" xmlns:xs="http://www.w3.org/2001/XMLSchema" xmlns:p="http://schemas.microsoft.com/office/2006/metadata/properties" xmlns:ns2="f2b2f98a-8f21-4f11-805e-eb38246f5d3c" targetNamespace="http://schemas.microsoft.com/office/2006/metadata/properties" ma:root="true" ma:fieldsID="c964fcdc4cd188d28a2a0eb2452a5f56" ns2:_="">
    <xsd:import namespace="f2b2f98a-8f21-4f11-805e-eb38246f5d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2f98a-8f21-4f11-805e-eb38246f5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A68ACB-06FF-4399-82C8-FE1FF7E36F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b2f98a-8f21-4f11-805e-eb38246f5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03E124-2748-4ADD-A61B-DEF5EDF73DF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f2b2f98a-8f21-4f11-805e-eb38246f5d3c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1C2A8E9-3B0C-4CD7-A76B-CA5EF2CBC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556</Words>
  <Application>Microsoft Office PowerPoint</Application>
  <PresentationFormat>Широкоэкранный</PresentationFormat>
  <Paragraphs>104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Trebuchet MS</vt:lpstr>
      <vt:lpstr>Lato</vt:lpstr>
      <vt:lpstr>Calibri</vt:lpstr>
      <vt:lpstr>Cambria Math</vt:lpstr>
      <vt:lpstr>Lato Black</vt:lpstr>
      <vt:lpstr>1_Тема Office</vt:lpstr>
      <vt:lpstr> CV.  Использование 3d моделей  для генерации обучающей выборки</vt:lpstr>
      <vt:lpstr>Задача  - различать типы ЛА  Проблема  - нет размеченной выборки  </vt:lpstr>
      <vt:lpstr>Аугментация  - Image Data Augmentation - Sample Image - Image Augmentation With ImageDataGenerator - Horizontal and Vertical Shift/Flip Augmentation - Random Rotation/ Brightness/ Zoom Augmentation </vt:lpstr>
      <vt:lpstr>Задача бинарной классификации</vt:lpstr>
      <vt:lpstr>3ds Max 2016</vt:lpstr>
      <vt:lpstr>Как мы делаем когда хотим CV</vt:lpstr>
      <vt:lpstr>А вдруг и так работает</vt:lpstr>
      <vt:lpstr>PCA проекция последнего слоя (1000-&gt;2)</vt:lpstr>
      <vt:lpstr>Дообучение. Этап 1.</vt:lpstr>
      <vt:lpstr>Итого</vt:lpstr>
      <vt:lpstr>Итого</vt:lpstr>
      <vt:lpstr>Дообучение. Этап 2.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kate kate</dc:creator>
  <cp:lastModifiedBy>Semen Kosyachenko</cp:lastModifiedBy>
  <cp:revision>486</cp:revision>
  <cp:lastPrinted>2018-04-03T18:22:05Z</cp:lastPrinted>
  <dcterms:created xsi:type="dcterms:W3CDTF">2018-03-29T07:46:50Z</dcterms:created>
  <dcterms:modified xsi:type="dcterms:W3CDTF">2019-09-26T13:35:32Z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0x010100E630386AAA03F949BFFBCD92081B6113</vt:lpwstr>
  </property>
  <property fmtid="{D5CDD505-2E9C-101B-9397-08002B2CF9AE}" pid="3" name="AuthorIds_UIVersion_2048">
    <vt:lpwstr>6</vt:lpwstr>
  </property>
</Properties>
</file>